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italic.fntdata"/><Relationship Id="rId6" Type="http://schemas.openxmlformats.org/officeDocument/2006/relationships/slide" Target="slides/slide2.xml"/><Relationship Id="rId18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c4622fc06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c4622fc06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Nelson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c4622fc06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c4622fc06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Adrian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c6d5ae0e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c6d5ae0e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Adrian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c4622fc06_0_1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c4622fc06_0_1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Stephanie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c4622fc06_0_9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c4622fc06_0_9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Adrian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c4622fc06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c4622fc06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Stephanie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c6d5ae0ed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c6d5ae0ed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Lemek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c4622fc06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c4622fc06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Lemek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c6d5ae0e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c6d5ae0e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Elizabeth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c6d5ae0ed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c6d5ae0ed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Nelson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c6d5ae0e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c6d5ae0e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Elizabeth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P.V.I.R Proposal Presentation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1/15/2019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Advisor: Lukas Graber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Stephanie Chan, stephchan40@gatech.edu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Elizabeth Fuller, efuller3@gatech.edu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Adrian Muñoz, am262601@gatech.edu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Nelson Raphael, nraphael7@gatech.edu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Lemek Robinson, lrobinson61@gatech.edu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00" y="2864377"/>
            <a:ext cx="2681876" cy="20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/>
          <p:nvPr>
            <p:ph type="title"/>
          </p:nvPr>
        </p:nvSpPr>
        <p:spPr>
          <a:xfrm>
            <a:off x="311700" y="2836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pic>
        <p:nvPicPr>
          <p:cNvPr id="208" name="Google Shape;2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300" y="835075"/>
            <a:ext cx="6834461" cy="394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</a:t>
            </a:r>
            <a:endParaRPr/>
          </a:p>
        </p:txBody>
      </p:sp>
      <p:sp>
        <p:nvSpPr>
          <p:cNvPr id="214" name="Google Shape;214;p23"/>
          <p:cNvSpPr txBox="1"/>
          <p:nvPr>
            <p:ph idx="1" type="body"/>
          </p:nvPr>
        </p:nvSpPr>
        <p:spPr>
          <a:xfrm>
            <a:off x="311700" y="1229875"/>
            <a:ext cx="50361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GUI Design: 20% compete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Previous Robot/Sensor Package: Scrapped 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Materials </a:t>
            </a:r>
            <a:r>
              <a:rPr lang="en" sz="1400"/>
              <a:t>acquired</a:t>
            </a:r>
            <a:r>
              <a:rPr lang="en" sz="1400"/>
              <a:t> from past project:</a:t>
            </a:r>
            <a:endParaRPr sz="14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Microphone  w/pop filter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2 Raspberry Pi B+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2 Servos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2 Motors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Light sensor/ring light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2 Speed controllers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1080p WebCam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Physical Robot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Sensor board</a:t>
            </a:r>
            <a:endParaRPr sz="1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/>
              <a:t>Robot currently located in West’s lab </a:t>
            </a:r>
            <a:endParaRPr/>
          </a:p>
        </p:txBody>
      </p:sp>
      <p:pic>
        <p:nvPicPr>
          <p:cNvPr id="215" name="Google Shape;215;p23"/>
          <p:cNvPicPr preferRelativeResize="0"/>
          <p:nvPr/>
        </p:nvPicPr>
        <p:blipFill rotWithShape="1">
          <a:blip r:embed="rId3">
            <a:alphaModFix/>
          </a:blip>
          <a:srcRect b="38355" l="0" r="29888" t="21505"/>
          <a:stretch/>
        </p:blipFill>
        <p:spPr>
          <a:xfrm>
            <a:off x="4256725" y="2635150"/>
            <a:ext cx="2704623" cy="206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3"/>
          <p:cNvPicPr preferRelativeResize="0"/>
          <p:nvPr/>
        </p:nvPicPr>
        <p:blipFill rotWithShape="1">
          <a:blip r:embed="rId4">
            <a:alphaModFix/>
          </a:blip>
          <a:srcRect b="30684" l="17514" r="3770" t="23776"/>
          <a:stretch/>
        </p:blipFill>
        <p:spPr>
          <a:xfrm>
            <a:off x="6291925" y="635875"/>
            <a:ext cx="2395649" cy="18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</a:t>
            </a:r>
            <a:endParaRPr/>
          </a:p>
        </p:txBody>
      </p:sp>
      <p:sp>
        <p:nvSpPr>
          <p:cNvPr id="222" name="Google Shape;222;p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Mechanical Arm CAD design: 50% complete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T-slot bars designed in Solidworks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CAD Model of Testing </a:t>
            </a:r>
            <a:r>
              <a:rPr lang="en"/>
              <a:t>Environment: 95% complete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 Schematic: 50% complete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Bill of Materials/Parts Ordering: 90% complete - On hold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Powervault Inspection Robot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contain a movable robot with a sensor package on arm, testing environment for expo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is the purpose in industry?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Reduces dangers for workers and speeds up repair and maintenance of vault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boards with dummy </a:t>
            </a:r>
            <a:r>
              <a:rPr lang="en"/>
              <a:t>gauges</a:t>
            </a:r>
            <a:r>
              <a:rPr lang="en"/>
              <a:t> that represent a powervault setup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 remote controlled robot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Display videofeed and sensor information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500" y="2357425"/>
            <a:ext cx="1901176" cy="228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3900" y="2357425"/>
            <a:ext cx="1771825" cy="235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Specifications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Mechanical Arm Specs</a:t>
            </a:r>
            <a:endParaRPr sz="12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Height : Variable height from 1 - 6 feet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Degrees of Freedom : 2 degrees of rotation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 Size : Fits in a 760mm Diameter Manhole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Sensor Package Specs</a:t>
            </a:r>
            <a:endParaRPr sz="12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 : Can Stream Video to GUI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 Sensor : Check Air Quality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 Thermal Camera : Record Thermal Images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Microphone : Record Sounds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 Specs</a:t>
            </a:r>
            <a:endParaRPr sz="12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Mobile:  Usable on Mobile Platforms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Capabilities: Remotely 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Controllable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Robot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Logging: Log Information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Streaming: Real-Time Data Streaming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Approach Overview</a:t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575" y="1017800"/>
            <a:ext cx="4355225" cy="384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</a:t>
            </a:r>
            <a:r>
              <a:rPr lang="en"/>
              <a:t>Approach (GUI)</a:t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2895538" y="1086962"/>
            <a:ext cx="1007100" cy="3003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Kivy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3914504" y="1086962"/>
            <a:ext cx="1007100" cy="3003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Matlab App Builder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4933476" y="1086950"/>
            <a:ext cx="928500" cy="3003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C# 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502863" y="1086962"/>
            <a:ext cx="2380800" cy="3003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" name="Google Shape;123;p18"/>
          <p:cNvGrpSpPr/>
          <p:nvPr/>
        </p:nvGrpSpPr>
        <p:grpSpPr>
          <a:xfrm>
            <a:off x="503798" y="1398100"/>
            <a:ext cx="5358177" cy="674450"/>
            <a:chOff x="943723" y="3098500"/>
            <a:chExt cx="5358177" cy="674450"/>
          </a:xfrm>
        </p:grpSpPr>
        <p:sp>
          <p:nvSpPr>
            <p:cNvPr id="124" name="Google Shape;124;p18"/>
            <p:cNvSpPr/>
            <p:nvPr/>
          </p:nvSpPr>
          <p:spPr>
            <a:xfrm>
              <a:off x="5373400" y="3098500"/>
              <a:ext cx="9285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943723" y="309850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1632122" y="309851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943723" y="309851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3335463" y="309851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4354429" y="309851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1210848" y="309855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 rot="-2700000">
              <a:off x="4705031" y="3336392"/>
              <a:ext cx="305894" cy="116673"/>
            </a:xfrm>
            <a:prstGeom prst="corner">
              <a:avLst>
                <a:gd fmla="val 18804" name="adj1"/>
                <a:gd fmla="val 1814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3633813" y="3230513"/>
              <a:ext cx="410400" cy="410400"/>
            </a:xfrm>
            <a:prstGeom prst="mathMultiply">
              <a:avLst>
                <a:gd fmla="val 5080" name="adj1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1704725" y="309855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Visual Graphical App Builder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" name="Google Shape;134;p18"/>
          <p:cNvGrpSpPr/>
          <p:nvPr/>
        </p:nvGrpSpPr>
        <p:grpSpPr>
          <a:xfrm>
            <a:off x="503798" y="2083375"/>
            <a:ext cx="5358178" cy="674450"/>
            <a:chOff x="943723" y="3783775"/>
            <a:chExt cx="5358178" cy="674450"/>
          </a:xfrm>
        </p:grpSpPr>
        <p:sp>
          <p:nvSpPr>
            <p:cNvPr id="135" name="Google Shape;135;p18"/>
            <p:cNvSpPr/>
            <p:nvPr/>
          </p:nvSpPr>
          <p:spPr>
            <a:xfrm>
              <a:off x="5373402" y="3783775"/>
              <a:ext cx="9285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943723" y="3783775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1632122" y="3783788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943723" y="3783788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3335463" y="3783788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4354429" y="3783788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1210848" y="3783832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1704725" y="3783825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Easy Communication to a Python System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3" name="Google Shape;143;p18"/>
          <p:cNvGrpSpPr/>
          <p:nvPr/>
        </p:nvGrpSpPr>
        <p:grpSpPr>
          <a:xfrm>
            <a:off x="503798" y="3453925"/>
            <a:ext cx="5358178" cy="674450"/>
            <a:chOff x="943723" y="4469050"/>
            <a:chExt cx="5358178" cy="674450"/>
          </a:xfrm>
        </p:grpSpPr>
        <p:sp>
          <p:nvSpPr>
            <p:cNvPr id="144" name="Google Shape;144;p18"/>
            <p:cNvSpPr/>
            <p:nvPr/>
          </p:nvSpPr>
          <p:spPr>
            <a:xfrm>
              <a:off x="5373401" y="4469050"/>
              <a:ext cx="9285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3335463" y="446906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4354429" y="446906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1210848" y="446910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1704725" y="446910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Easily Exportable to IOS or Android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2" name="Google Shape;152;p18"/>
          <p:cNvSpPr/>
          <p:nvPr/>
        </p:nvSpPr>
        <p:spPr>
          <a:xfrm rot="-2700000">
            <a:off x="5244781" y="1643216"/>
            <a:ext cx="305894" cy="116673"/>
          </a:xfrm>
          <a:prstGeom prst="corner">
            <a:avLst>
              <a:gd fmla="val 18804" name="adj1"/>
              <a:gd fmla="val 1814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5192513" y="2215412"/>
            <a:ext cx="410400" cy="410400"/>
          </a:xfrm>
          <a:prstGeom prst="mathMultiply">
            <a:avLst>
              <a:gd fmla="val 508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8"/>
          <p:cNvSpPr/>
          <p:nvPr/>
        </p:nvSpPr>
        <p:spPr>
          <a:xfrm rot="-2700000">
            <a:off x="3246156" y="2306466"/>
            <a:ext cx="305894" cy="116673"/>
          </a:xfrm>
          <a:prstGeom prst="corner">
            <a:avLst>
              <a:gd fmla="val 18804" name="adj1"/>
              <a:gd fmla="val 1814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4212838" y="2215412"/>
            <a:ext cx="410400" cy="410400"/>
          </a:xfrm>
          <a:prstGeom prst="mathMultiply">
            <a:avLst>
              <a:gd fmla="val 508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" name="Google Shape;156;p18"/>
          <p:cNvGrpSpPr/>
          <p:nvPr/>
        </p:nvGrpSpPr>
        <p:grpSpPr>
          <a:xfrm>
            <a:off x="503798" y="2768650"/>
            <a:ext cx="5358178" cy="674450"/>
            <a:chOff x="943723" y="4469050"/>
            <a:chExt cx="5358178" cy="674450"/>
          </a:xfrm>
        </p:grpSpPr>
        <p:sp>
          <p:nvSpPr>
            <p:cNvPr id="157" name="Google Shape;157;p18"/>
            <p:cNvSpPr/>
            <p:nvPr/>
          </p:nvSpPr>
          <p:spPr>
            <a:xfrm>
              <a:off x="5373401" y="4469050"/>
              <a:ext cx="9285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3335463" y="446906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4354429" y="446906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210848" y="446910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 rot="-2700000">
              <a:off x="4705031" y="4706942"/>
              <a:ext cx="305894" cy="116673"/>
            </a:xfrm>
            <a:prstGeom prst="corner">
              <a:avLst>
                <a:gd fmla="val 18804" name="adj1"/>
                <a:gd fmla="val 1814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1704725" y="446910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Easy Parallel Task Completion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6" name="Google Shape;166;p18"/>
          <p:cNvSpPr/>
          <p:nvPr/>
        </p:nvSpPr>
        <p:spPr>
          <a:xfrm>
            <a:off x="5192513" y="2900687"/>
            <a:ext cx="410400" cy="410400"/>
          </a:xfrm>
          <a:prstGeom prst="mathMultiply">
            <a:avLst>
              <a:gd fmla="val 508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"/>
          <p:cNvSpPr/>
          <p:nvPr/>
        </p:nvSpPr>
        <p:spPr>
          <a:xfrm rot="-2700000">
            <a:off x="3246156" y="3047541"/>
            <a:ext cx="305894" cy="116673"/>
          </a:xfrm>
          <a:prstGeom prst="corner">
            <a:avLst>
              <a:gd fmla="val 18804" name="adj1"/>
              <a:gd fmla="val 1814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4212838" y="3585962"/>
            <a:ext cx="410400" cy="410400"/>
          </a:xfrm>
          <a:prstGeom prst="mathMultiply">
            <a:avLst>
              <a:gd fmla="val 508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"/>
          <p:cNvSpPr/>
          <p:nvPr/>
        </p:nvSpPr>
        <p:spPr>
          <a:xfrm rot="-2700000">
            <a:off x="3246156" y="3705116"/>
            <a:ext cx="305894" cy="116673"/>
          </a:xfrm>
          <a:prstGeom prst="corner">
            <a:avLst>
              <a:gd fmla="val 18804" name="adj1"/>
              <a:gd fmla="val 1814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"/>
          <p:cNvSpPr/>
          <p:nvPr/>
        </p:nvSpPr>
        <p:spPr>
          <a:xfrm rot="-2700000">
            <a:off x="5244781" y="3732816"/>
            <a:ext cx="305894" cy="116673"/>
          </a:xfrm>
          <a:prstGeom prst="corner">
            <a:avLst>
              <a:gd fmla="val 18804" name="adj1"/>
              <a:gd fmla="val 1814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2825" y="1176500"/>
            <a:ext cx="2085975" cy="2276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18"/>
          <p:cNvGrpSpPr/>
          <p:nvPr/>
        </p:nvGrpSpPr>
        <p:grpSpPr>
          <a:xfrm>
            <a:off x="503798" y="4139200"/>
            <a:ext cx="5358178" cy="674450"/>
            <a:chOff x="943723" y="4469050"/>
            <a:chExt cx="5358178" cy="674450"/>
          </a:xfrm>
        </p:grpSpPr>
        <p:sp>
          <p:nvSpPr>
            <p:cNvPr id="173" name="Google Shape;173;p18"/>
            <p:cNvSpPr/>
            <p:nvPr/>
          </p:nvSpPr>
          <p:spPr>
            <a:xfrm>
              <a:off x="5373401" y="4469050"/>
              <a:ext cx="9285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3335463" y="446906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4354429" y="446906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1210848" y="446910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1704725" y="446910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Compatible with gaming controllers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1" name="Google Shape;181;p18"/>
          <p:cNvSpPr/>
          <p:nvPr/>
        </p:nvSpPr>
        <p:spPr>
          <a:xfrm rot="-2700000">
            <a:off x="3246156" y="4362691"/>
            <a:ext cx="305894" cy="116673"/>
          </a:xfrm>
          <a:prstGeom prst="corner">
            <a:avLst>
              <a:gd fmla="val 18804" name="adj1"/>
              <a:gd fmla="val 1814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4212838" y="4271237"/>
            <a:ext cx="410400" cy="410400"/>
          </a:xfrm>
          <a:prstGeom prst="mathMultiply">
            <a:avLst>
              <a:gd fmla="val 508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"/>
          <p:cNvSpPr/>
          <p:nvPr/>
        </p:nvSpPr>
        <p:spPr>
          <a:xfrm rot="-2700000">
            <a:off x="5244781" y="4418091"/>
            <a:ext cx="305894" cy="116673"/>
          </a:xfrm>
          <a:prstGeom prst="corner">
            <a:avLst>
              <a:gd fmla="val 18804" name="adj1"/>
              <a:gd fmla="val 1814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Approach (Control System)</a:t>
            </a:r>
            <a:endParaRPr/>
          </a:p>
        </p:txBody>
      </p:sp>
      <p:sp>
        <p:nvSpPr>
          <p:cNvPr id="189" name="Google Shape;189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 Boards for mounting sensors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Aren’t enough connections to need a PCB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Sensor Package protective casing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Needs to be exposed to the air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Needs to be water resistant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3D printed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Speed restrictions on motors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Restrict movement while arm is extended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Object detection to prevent collisions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Ethernet Communication from PC to Pi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Easiest solution for our testing environment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Approach (</a:t>
            </a:r>
            <a:r>
              <a:rPr lang="en"/>
              <a:t>Mechanical</a:t>
            </a:r>
            <a:r>
              <a:rPr lang="en"/>
              <a:t> Arm)</a:t>
            </a:r>
            <a:endParaRPr/>
          </a:p>
        </p:txBody>
      </p:sp>
      <p:sp>
        <p:nvSpPr>
          <p:cNvPr id="195" name="Google Shape;195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/>
              <a:t>Max Extension Height</a:t>
            </a:r>
            <a:endParaRPr/>
          </a:p>
          <a:p>
            <a:pPr indent="-317500" lvl="1" marL="857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6 ft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Degrees of Rotation</a:t>
            </a:r>
            <a:endParaRPr/>
          </a:p>
          <a:p>
            <a:pPr indent="-317500" lvl="1" marL="857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360 degrees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Material</a:t>
            </a:r>
            <a:endParaRPr/>
          </a:p>
          <a:p>
            <a:pPr indent="-317500" lvl="1" marL="857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Metal T-Slots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Camera Movement</a:t>
            </a:r>
            <a:endParaRPr/>
          </a:p>
          <a:p>
            <a:pPr indent="-317500" lvl="1" marL="857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move up and down vertically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Lights</a:t>
            </a:r>
            <a:endParaRPr/>
          </a:p>
          <a:p>
            <a:pPr indent="-317500" lvl="1" marL="857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Mounted to camera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9100" y="1089900"/>
            <a:ext cx="2428875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Procedure and </a:t>
            </a:r>
            <a:r>
              <a:rPr lang="en"/>
              <a:t>Criteria</a:t>
            </a:r>
            <a:r>
              <a:rPr lang="en"/>
              <a:t>	</a:t>
            </a:r>
            <a:endParaRPr/>
          </a:p>
        </p:txBody>
      </p:sp>
      <p:sp>
        <p:nvSpPr>
          <p:cNvPr id="202" name="Google Shape;202;p21"/>
          <p:cNvSpPr txBox="1"/>
          <p:nvPr>
            <p:ph idx="1" type="body"/>
          </p:nvPr>
        </p:nvSpPr>
        <p:spPr>
          <a:xfrm>
            <a:off x="311700" y="10774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Moving robot with a controller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Speed/direction tests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Control/latency tests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Xbox 360/PS3 wired controller </a:t>
            </a:r>
            <a:r>
              <a:rPr lang="en"/>
              <a:t>compatibility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Mechanical Arm Mobility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Weight distribution tests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Total movement (up &amp; down; rotation)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Sensors relaying data to GUI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Accuracy tests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Expo is an </a:t>
            </a:r>
            <a:r>
              <a:rPr lang="en"/>
              <a:t>non ideal</a:t>
            </a:r>
            <a:r>
              <a:rPr lang="en"/>
              <a:t> environment for practical tests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Readability (how easy is it to interpret)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GUI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Displays sensor data and video feed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